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5" r:id="rId1"/>
  </p:sldMasterIdLst>
  <p:sldIdLst>
    <p:sldId id="256" r:id="rId2"/>
    <p:sldId id="261" r:id="rId3"/>
    <p:sldId id="269" r:id="rId4"/>
    <p:sldId id="265" r:id="rId5"/>
    <p:sldId id="262" r:id="rId6"/>
    <p:sldId id="264" r:id="rId7"/>
    <p:sldId id="284" r:id="rId8"/>
    <p:sldId id="283" r:id="rId9"/>
    <p:sldId id="282" r:id="rId10"/>
    <p:sldId id="285" r:id="rId11"/>
    <p:sldId id="266" r:id="rId12"/>
    <p:sldId id="276" r:id="rId13"/>
    <p:sldId id="277" r:id="rId14"/>
    <p:sldId id="267" r:id="rId15"/>
    <p:sldId id="28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535"/>
    <p:restoredTop sz="94694"/>
  </p:normalViewPr>
  <p:slideViewPr>
    <p:cSldViewPr snapToGrid="0" snapToObjects="1">
      <p:cViewPr varScale="1">
        <p:scale>
          <a:sx n="124" d="100"/>
          <a:sy n="124" d="100"/>
        </p:scale>
        <p:origin x="5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43DF15-A095-4D14-A6F3-BBA268A9BFBC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5738108-8E05-48C0-B67E-AFA02199BE96}">
      <dgm:prSet/>
      <dgm:spPr/>
      <dgm:t>
        <a:bodyPr/>
        <a:lstStyle/>
        <a:p>
          <a:r>
            <a:rPr lang="en-US"/>
            <a:t>Extrapolate</a:t>
          </a:r>
        </a:p>
      </dgm:t>
    </dgm:pt>
    <dgm:pt modelId="{1467EB52-DE65-4D13-9600-13B0B79DB654}" type="parTrans" cxnId="{FA34B5B1-9211-4251-82F0-C75F25636988}">
      <dgm:prSet/>
      <dgm:spPr/>
      <dgm:t>
        <a:bodyPr/>
        <a:lstStyle/>
        <a:p>
          <a:endParaRPr lang="en-US"/>
        </a:p>
      </dgm:t>
    </dgm:pt>
    <dgm:pt modelId="{AABC48C0-590D-460C-A853-36A34582B40E}" type="sibTrans" cxnId="{FA34B5B1-9211-4251-82F0-C75F25636988}">
      <dgm:prSet/>
      <dgm:spPr/>
      <dgm:t>
        <a:bodyPr/>
        <a:lstStyle/>
        <a:p>
          <a:endParaRPr lang="en-US"/>
        </a:p>
      </dgm:t>
    </dgm:pt>
    <dgm:pt modelId="{BB669D05-EF12-47BA-9EA9-793E01E45292}">
      <dgm:prSet/>
      <dgm:spPr/>
      <dgm:t>
        <a:bodyPr/>
        <a:lstStyle/>
        <a:p>
          <a:r>
            <a:rPr lang="en-US" dirty="0"/>
            <a:t>Extrapolate insights from broader international film market data and extend to analysis of Chinese market</a:t>
          </a:r>
        </a:p>
      </dgm:t>
    </dgm:pt>
    <dgm:pt modelId="{248C2FD1-DAD4-485E-9961-3BC37A54808B}" type="parTrans" cxnId="{DF432BF6-AB0F-4A11-8D5E-3A49364103B1}">
      <dgm:prSet/>
      <dgm:spPr/>
      <dgm:t>
        <a:bodyPr/>
        <a:lstStyle/>
        <a:p>
          <a:endParaRPr lang="en-US"/>
        </a:p>
      </dgm:t>
    </dgm:pt>
    <dgm:pt modelId="{073E7EF8-BEA9-46D8-9807-07A05BECF961}" type="sibTrans" cxnId="{DF432BF6-AB0F-4A11-8D5E-3A49364103B1}">
      <dgm:prSet/>
      <dgm:spPr/>
      <dgm:t>
        <a:bodyPr/>
        <a:lstStyle/>
        <a:p>
          <a:endParaRPr lang="en-US"/>
        </a:p>
      </dgm:t>
    </dgm:pt>
    <dgm:pt modelId="{2DB66D14-EFD1-4324-91EC-E5C64F400DF2}">
      <dgm:prSet/>
      <dgm:spPr/>
      <dgm:t>
        <a:bodyPr/>
        <a:lstStyle/>
        <a:p>
          <a:r>
            <a:rPr lang="en-US"/>
            <a:t>Add</a:t>
          </a:r>
        </a:p>
      </dgm:t>
    </dgm:pt>
    <dgm:pt modelId="{DB10CFB9-523F-4523-8748-FD6B44C12B71}" type="parTrans" cxnId="{2C2A3CF8-F165-4034-9EFE-C106F78A2616}">
      <dgm:prSet/>
      <dgm:spPr/>
      <dgm:t>
        <a:bodyPr/>
        <a:lstStyle/>
        <a:p>
          <a:endParaRPr lang="en-US"/>
        </a:p>
      </dgm:t>
    </dgm:pt>
    <dgm:pt modelId="{2EC3AECA-3769-4F96-9DAA-E9ABDE8B828F}" type="sibTrans" cxnId="{2C2A3CF8-F165-4034-9EFE-C106F78A2616}">
      <dgm:prSet/>
      <dgm:spPr/>
      <dgm:t>
        <a:bodyPr/>
        <a:lstStyle/>
        <a:p>
          <a:endParaRPr lang="en-US"/>
        </a:p>
      </dgm:t>
    </dgm:pt>
    <dgm:pt modelId="{47855A62-9FFC-4282-9125-BC4B1C6E9E78}">
      <dgm:prSet/>
      <dgm:spPr/>
      <dgm:t>
        <a:bodyPr/>
        <a:lstStyle/>
        <a:p>
          <a:r>
            <a:rPr lang="en-US" dirty="0"/>
            <a:t>Continue to add features</a:t>
          </a:r>
        </a:p>
      </dgm:t>
    </dgm:pt>
    <dgm:pt modelId="{A12EAB13-6E07-4031-A8D5-3E253056F046}" type="parTrans" cxnId="{8275FB60-E87A-4F5B-9D5A-5C6179D3994B}">
      <dgm:prSet/>
      <dgm:spPr/>
      <dgm:t>
        <a:bodyPr/>
        <a:lstStyle/>
        <a:p>
          <a:endParaRPr lang="en-US"/>
        </a:p>
      </dgm:t>
    </dgm:pt>
    <dgm:pt modelId="{AA9C98CD-99DD-4FC0-AD45-76769D01930E}" type="sibTrans" cxnId="{8275FB60-E87A-4F5B-9D5A-5C6179D3994B}">
      <dgm:prSet/>
      <dgm:spPr/>
      <dgm:t>
        <a:bodyPr/>
        <a:lstStyle/>
        <a:p>
          <a:endParaRPr lang="en-US"/>
        </a:p>
      </dgm:t>
    </dgm:pt>
    <dgm:pt modelId="{E00A62F7-6B02-4A56-BF7B-20DBDD777CE1}">
      <dgm:prSet/>
      <dgm:spPr/>
      <dgm:t>
        <a:bodyPr/>
        <a:lstStyle/>
        <a:p>
          <a:r>
            <a:rPr lang="en-US" dirty="0"/>
            <a:t>Chinese reviews/ratings (</a:t>
          </a:r>
          <a:r>
            <a:rPr lang="en-US" dirty="0" err="1"/>
            <a:t>douban.com</a:t>
          </a:r>
          <a:r>
            <a:rPr lang="en-US" dirty="0"/>
            <a:t>)</a:t>
          </a:r>
        </a:p>
      </dgm:t>
    </dgm:pt>
    <dgm:pt modelId="{43A9ECD1-3A73-4379-BE9C-5B74888861CB}" type="parTrans" cxnId="{06D2BC06-5D64-4249-96BB-7388B5AC7670}">
      <dgm:prSet/>
      <dgm:spPr/>
      <dgm:t>
        <a:bodyPr/>
        <a:lstStyle/>
        <a:p>
          <a:endParaRPr lang="en-US"/>
        </a:p>
      </dgm:t>
    </dgm:pt>
    <dgm:pt modelId="{1B260CA2-0F9A-4605-A96B-76B5ECFCECCC}" type="sibTrans" cxnId="{06D2BC06-5D64-4249-96BB-7388B5AC7670}">
      <dgm:prSet/>
      <dgm:spPr/>
      <dgm:t>
        <a:bodyPr/>
        <a:lstStyle/>
        <a:p>
          <a:endParaRPr lang="en-US"/>
        </a:p>
      </dgm:t>
    </dgm:pt>
    <dgm:pt modelId="{3952FA5E-956F-430D-82B8-7DEA096ED7B0}">
      <dgm:prSet/>
      <dgm:spPr/>
      <dgm:t>
        <a:bodyPr/>
        <a:lstStyle/>
        <a:p>
          <a:r>
            <a:rPr lang="en-US" dirty="0"/>
            <a:t>Update</a:t>
          </a:r>
        </a:p>
      </dgm:t>
    </dgm:pt>
    <dgm:pt modelId="{5E2E1577-389A-4441-99C1-8DA4E3BBFA1C}" type="parTrans" cxnId="{658D75A7-4669-4A24-A2E8-52BA64D037FA}">
      <dgm:prSet/>
      <dgm:spPr/>
      <dgm:t>
        <a:bodyPr/>
        <a:lstStyle/>
        <a:p>
          <a:endParaRPr lang="en-US"/>
        </a:p>
      </dgm:t>
    </dgm:pt>
    <dgm:pt modelId="{35F2F4B3-F038-44C0-AA17-D28422621600}" type="sibTrans" cxnId="{658D75A7-4669-4A24-A2E8-52BA64D037FA}">
      <dgm:prSet/>
      <dgm:spPr/>
      <dgm:t>
        <a:bodyPr/>
        <a:lstStyle/>
        <a:p>
          <a:endParaRPr lang="en-US"/>
        </a:p>
      </dgm:t>
    </dgm:pt>
    <dgm:pt modelId="{C6374ED2-DBB0-48FC-90BE-9E1F94E2263E}">
      <dgm:prSet/>
      <dgm:spPr/>
      <dgm:t>
        <a:bodyPr/>
        <a:lstStyle/>
        <a:p>
          <a:r>
            <a:rPr lang="en-US" dirty="0"/>
            <a:t>Incorporate new film data as it becomes available</a:t>
          </a:r>
        </a:p>
      </dgm:t>
    </dgm:pt>
    <dgm:pt modelId="{AB04A202-D126-4DD3-91FB-7DCABFC3E078}" type="parTrans" cxnId="{1D313238-21C1-40DD-94C1-0E1D926DA764}">
      <dgm:prSet/>
      <dgm:spPr/>
      <dgm:t>
        <a:bodyPr/>
        <a:lstStyle/>
        <a:p>
          <a:endParaRPr lang="en-US"/>
        </a:p>
      </dgm:t>
    </dgm:pt>
    <dgm:pt modelId="{7D8A7090-84CA-4FD1-A9DF-31FD9BDA9678}" type="sibTrans" cxnId="{1D313238-21C1-40DD-94C1-0E1D926DA764}">
      <dgm:prSet/>
      <dgm:spPr/>
      <dgm:t>
        <a:bodyPr/>
        <a:lstStyle/>
        <a:p>
          <a:endParaRPr lang="en-US"/>
        </a:p>
      </dgm:t>
    </dgm:pt>
    <dgm:pt modelId="{D3DF30FD-56D4-624B-AD6D-8197A20D1D38}">
      <dgm:prSet/>
      <dgm:spPr/>
      <dgm:t>
        <a:bodyPr/>
        <a:lstStyle/>
        <a:p>
          <a:r>
            <a:rPr lang="en-US" dirty="0"/>
            <a:t>Chinese cast</a:t>
          </a:r>
        </a:p>
      </dgm:t>
    </dgm:pt>
    <dgm:pt modelId="{8D54AA2F-0571-9C47-9943-011064B00226}" type="parTrans" cxnId="{BA6A504A-90B1-B34A-A33C-77260E11077F}">
      <dgm:prSet/>
      <dgm:spPr/>
      <dgm:t>
        <a:bodyPr/>
        <a:lstStyle/>
        <a:p>
          <a:endParaRPr lang="en-US"/>
        </a:p>
      </dgm:t>
    </dgm:pt>
    <dgm:pt modelId="{8335E317-C563-A646-948C-858A08522336}" type="sibTrans" cxnId="{BA6A504A-90B1-B34A-A33C-77260E11077F}">
      <dgm:prSet/>
      <dgm:spPr/>
      <dgm:t>
        <a:bodyPr/>
        <a:lstStyle/>
        <a:p>
          <a:endParaRPr lang="en-US"/>
        </a:p>
      </dgm:t>
    </dgm:pt>
    <dgm:pt modelId="{032F5DD3-767A-CD45-A382-7D9D21ED5AA8}">
      <dgm:prSet/>
      <dgm:spPr/>
      <dgm:t>
        <a:bodyPr/>
        <a:lstStyle/>
        <a:p>
          <a:r>
            <a:rPr lang="en-US" dirty="0"/>
            <a:t>Comparisons with domestic Chinese films</a:t>
          </a:r>
        </a:p>
      </dgm:t>
    </dgm:pt>
    <dgm:pt modelId="{4ABA304F-7525-8C42-8C07-D1C2DC77248D}" type="parTrans" cxnId="{CE40D29D-4D6C-AD44-8FB6-8F6F29DC8CED}">
      <dgm:prSet/>
      <dgm:spPr/>
      <dgm:t>
        <a:bodyPr/>
        <a:lstStyle/>
        <a:p>
          <a:endParaRPr lang="en-US"/>
        </a:p>
      </dgm:t>
    </dgm:pt>
    <dgm:pt modelId="{4FCE3649-9F8F-9448-B480-B4B3E7AEC7DD}" type="sibTrans" cxnId="{CE40D29D-4D6C-AD44-8FB6-8F6F29DC8CED}">
      <dgm:prSet/>
      <dgm:spPr/>
      <dgm:t>
        <a:bodyPr/>
        <a:lstStyle/>
        <a:p>
          <a:endParaRPr lang="en-US"/>
        </a:p>
      </dgm:t>
    </dgm:pt>
    <dgm:pt modelId="{E68C6E9B-E72D-6545-A424-49A86575BC04}" type="pres">
      <dgm:prSet presAssocID="{9543DF15-A095-4D14-A6F3-BBA268A9BFBC}" presName="Name0" presStyleCnt="0">
        <dgm:presLayoutVars>
          <dgm:dir/>
          <dgm:animLvl val="lvl"/>
          <dgm:resizeHandles val="exact"/>
        </dgm:presLayoutVars>
      </dgm:prSet>
      <dgm:spPr/>
    </dgm:pt>
    <dgm:pt modelId="{D5035CEB-D33F-3E4E-99EA-16F78F07D315}" type="pres">
      <dgm:prSet presAssocID="{3952FA5E-956F-430D-82B8-7DEA096ED7B0}" presName="boxAndChildren" presStyleCnt="0"/>
      <dgm:spPr/>
    </dgm:pt>
    <dgm:pt modelId="{19D5DB88-30E8-854B-9DD3-FB3A12C2570F}" type="pres">
      <dgm:prSet presAssocID="{3952FA5E-956F-430D-82B8-7DEA096ED7B0}" presName="parentTextBox" presStyleLbl="alignNode1" presStyleIdx="0" presStyleCnt="3"/>
      <dgm:spPr/>
    </dgm:pt>
    <dgm:pt modelId="{08458B3C-A9DA-D44C-BDC3-35EE2D4A743E}" type="pres">
      <dgm:prSet presAssocID="{3952FA5E-956F-430D-82B8-7DEA096ED7B0}" presName="descendantBox" presStyleLbl="bgAccFollowNode1" presStyleIdx="0" presStyleCnt="3"/>
      <dgm:spPr/>
    </dgm:pt>
    <dgm:pt modelId="{CB666F57-B870-EF41-AB7D-AB7E171F49FA}" type="pres">
      <dgm:prSet presAssocID="{2EC3AECA-3769-4F96-9DAA-E9ABDE8B828F}" presName="sp" presStyleCnt="0"/>
      <dgm:spPr/>
    </dgm:pt>
    <dgm:pt modelId="{BF5F7C22-0A54-4B40-99FE-B730E2343068}" type="pres">
      <dgm:prSet presAssocID="{2DB66D14-EFD1-4324-91EC-E5C64F400DF2}" presName="arrowAndChildren" presStyleCnt="0"/>
      <dgm:spPr/>
    </dgm:pt>
    <dgm:pt modelId="{5E2064C5-158C-584E-9B58-183F1A654F4E}" type="pres">
      <dgm:prSet presAssocID="{2DB66D14-EFD1-4324-91EC-E5C64F400DF2}" presName="parentTextArrow" presStyleLbl="node1" presStyleIdx="0" presStyleCnt="0"/>
      <dgm:spPr/>
    </dgm:pt>
    <dgm:pt modelId="{043AB5F3-202E-6B4F-9F16-39C9A1BED892}" type="pres">
      <dgm:prSet presAssocID="{2DB66D14-EFD1-4324-91EC-E5C64F400DF2}" presName="arrow" presStyleLbl="alignNode1" presStyleIdx="1" presStyleCnt="3"/>
      <dgm:spPr/>
    </dgm:pt>
    <dgm:pt modelId="{8FEAC9D8-7FC8-FA47-9D94-9E854BACC3E8}" type="pres">
      <dgm:prSet presAssocID="{2DB66D14-EFD1-4324-91EC-E5C64F400DF2}" presName="descendantArrow" presStyleLbl="bgAccFollowNode1" presStyleIdx="1" presStyleCnt="3"/>
      <dgm:spPr/>
    </dgm:pt>
    <dgm:pt modelId="{C58F1139-7423-DA4F-BB96-8A050EBDA095}" type="pres">
      <dgm:prSet presAssocID="{AABC48C0-590D-460C-A853-36A34582B40E}" presName="sp" presStyleCnt="0"/>
      <dgm:spPr/>
    </dgm:pt>
    <dgm:pt modelId="{AF59753E-182B-A245-8CBA-969F7445202F}" type="pres">
      <dgm:prSet presAssocID="{75738108-8E05-48C0-B67E-AFA02199BE96}" presName="arrowAndChildren" presStyleCnt="0"/>
      <dgm:spPr/>
    </dgm:pt>
    <dgm:pt modelId="{703BDE07-967F-224E-A082-D6B311729EEC}" type="pres">
      <dgm:prSet presAssocID="{75738108-8E05-48C0-B67E-AFA02199BE96}" presName="parentTextArrow" presStyleLbl="node1" presStyleIdx="0" presStyleCnt="0"/>
      <dgm:spPr/>
    </dgm:pt>
    <dgm:pt modelId="{C8341113-DF41-D841-BD70-979414DF71F7}" type="pres">
      <dgm:prSet presAssocID="{75738108-8E05-48C0-B67E-AFA02199BE96}" presName="arrow" presStyleLbl="alignNode1" presStyleIdx="2" presStyleCnt="3"/>
      <dgm:spPr/>
    </dgm:pt>
    <dgm:pt modelId="{1175855F-DD5F-6946-8ED9-8A38EEAB16FE}" type="pres">
      <dgm:prSet presAssocID="{75738108-8E05-48C0-B67E-AFA02199BE96}" presName="descendantArrow" presStyleLbl="bgAccFollowNode1" presStyleIdx="2" presStyleCnt="3"/>
      <dgm:spPr/>
    </dgm:pt>
  </dgm:ptLst>
  <dgm:cxnLst>
    <dgm:cxn modelId="{06D2BC06-5D64-4249-96BB-7388B5AC7670}" srcId="{47855A62-9FFC-4282-9125-BC4B1C6E9E78}" destId="{E00A62F7-6B02-4A56-BF7B-20DBDD777CE1}" srcOrd="0" destOrd="0" parTransId="{43A9ECD1-3A73-4379-BE9C-5B74888861CB}" sibTransId="{1B260CA2-0F9A-4605-A96B-76B5ECFCECCC}"/>
    <dgm:cxn modelId="{8977010F-F8CF-0F4D-BC9C-7A14066CE055}" type="presOf" srcId="{2DB66D14-EFD1-4324-91EC-E5C64F400DF2}" destId="{043AB5F3-202E-6B4F-9F16-39C9A1BED892}" srcOrd="1" destOrd="0" presId="urn:microsoft.com/office/officeart/2016/7/layout/VerticalDownArrowProcess"/>
    <dgm:cxn modelId="{A5A57028-4B44-FB48-A7F8-AD70B4F3B5CE}" type="presOf" srcId="{BB669D05-EF12-47BA-9EA9-793E01E45292}" destId="{1175855F-DD5F-6946-8ED9-8A38EEAB16FE}" srcOrd="0" destOrd="0" presId="urn:microsoft.com/office/officeart/2016/7/layout/VerticalDownArrowProcess"/>
    <dgm:cxn modelId="{8B9F132F-8D44-AE4C-8B8C-914036CF76AA}" type="presOf" srcId="{47855A62-9FFC-4282-9125-BC4B1C6E9E78}" destId="{8FEAC9D8-7FC8-FA47-9D94-9E854BACC3E8}" srcOrd="0" destOrd="0" presId="urn:microsoft.com/office/officeart/2016/7/layout/VerticalDownArrowProcess"/>
    <dgm:cxn modelId="{9A8C1236-A948-8348-83CA-24418A13465C}" type="presOf" srcId="{75738108-8E05-48C0-B67E-AFA02199BE96}" destId="{703BDE07-967F-224E-A082-D6B311729EEC}" srcOrd="0" destOrd="0" presId="urn:microsoft.com/office/officeart/2016/7/layout/VerticalDownArrowProcess"/>
    <dgm:cxn modelId="{1D313238-21C1-40DD-94C1-0E1D926DA764}" srcId="{3952FA5E-956F-430D-82B8-7DEA096ED7B0}" destId="{C6374ED2-DBB0-48FC-90BE-9E1F94E2263E}" srcOrd="0" destOrd="0" parTransId="{AB04A202-D126-4DD3-91FB-7DCABFC3E078}" sibTransId="{7D8A7090-84CA-4FD1-A9DF-31FD9BDA9678}"/>
    <dgm:cxn modelId="{BD1ED33B-17E5-C040-BEE8-B26C4AF77A0A}" type="presOf" srcId="{2DB66D14-EFD1-4324-91EC-E5C64F400DF2}" destId="{5E2064C5-158C-584E-9B58-183F1A654F4E}" srcOrd="0" destOrd="0" presId="urn:microsoft.com/office/officeart/2016/7/layout/VerticalDownArrowProcess"/>
    <dgm:cxn modelId="{BA6A504A-90B1-B34A-A33C-77260E11077F}" srcId="{47855A62-9FFC-4282-9125-BC4B1C6E9E78}" destId="{D3DF30FD-56D4-624B-AD6D-8197A20D1D38}" srcOrd="1" destOrd="0" parTransId="{8D54AA2F-0571-9C47-9943-011064B00226}" sibTransId="{8335E317-C563-A646-948C-858A08522336}"/>
    <dgm:cxn modelId="{BBAD8F4A-33E0-E14C-A233-DB17DB391453}" type="presOf" srcId="{C6374ED2-DBB0-48FC-90BE-9E1F94E2263E}" destId="{08458B3C-A9DA-D44C-BDC3-35EE2D4A743E}" srcOrd="0" destOrd="0" presId="urn:microsoft.com/office/officeart/2016/7/layout/VerticalDownArrowProcess"/>
    <dgm:cxn modelId="{AA1C395E-D78B-6F40-BE13-076F7B65AC67}" type="presOf" srcId="{9543DF15-A095-4D14-A6F3-BBA268A9BFBC}" destId="{E68C6E9B-E72D-6545-A424-49A86575BC04}" srcOrd="0" destOrd="0" presId="urn:microsoft.com/office/officeart/2016/7/layout/VerticalDownArrowProcess"/>
    <dgm:cxn modelId="{8275FB60-E87A-4F5B-9D5A-5C6179D3994B}" srcId="{2DB66D14-EFD1-4324-91EC-E5C64F400DF2}" destId="{47855A62-9FFC-4282-9125-BC4B1C6E9E78}" srcOrd="0" destOrd="0" parTransId="{A12EAB13-6E07-4031-A8D5-3E253056F046}" sibTransId="{AA9C98CD-99DD-4FC0-AD45-76769D01930E}"/>
    <dgm:cxn modelId="{0DB59F82-C867-9746-9854-212C3BA32445}" type="presOf" srcId="{D3DF30FD-56D4-624B-AD6D-8197A20D1D38}" destId="{8FEAC9D8-7FC8-FA47-9D94-9E854BACC3E8}" srcOrd="0" destOrd="2" presId="urn:microsoft.com/office/officeart/2016/7/layout/VerticalDownArrowProcess"/>
    <dgm:cxn modelId="{CE40D29D-4D6C-AD44-8FB6-8F6F29DC8CED}" srcId="{47855A62-9FFC-4282-9125-BC4B1C6E9E78}" destId="{032F5DD3-767A-CD45-A382-7D9D21ED5AA8}" srcOrd="2" destOrd="0" parTransId="{4ABA304F-7525-8C42-8C07-D1C2DC77248D}" sibTransId="{4FCE3649-9F8F-9448-B480-B4B3E7AEC7DD}"/>
    <dgm:cxn modelId="{658D75A7-4669-4A24-A2E8-52BA64D037FA}" srcId="{9543DF15-A095-4D14-A6F3-BBA268A9BFBC}" destId="{3952FA5E-956F-430D-82B8-7DEA096ED7B0}" srcOrd="2" destOrd="0" parTransId="{5E2E1577-389A-4441-99C1-8DA4E3BBFA1C}" sibTransId="{35F2F4B3-F038-44C0-AA17-D28422621600}"/>
    <dgm:cxn modelId="{434E40A9-EBFD-2044-B2C7-E5862FC83E2B}" type="presOf" srcId="{E00A62F7-6B02-4A56-BF7B-20DBDD777CE1}" destId="{8FEAC9D8-7FC8-FA47-9D94-9E854BACC3E8}" srcOrd="0" destOrd="1" presId="urn:microsoft.com/office/officeart/2016/7/layout/VerticalDownArrowProcess"/>
    <dgm:cxn modelId="{FA34B5B1-9211-4251-82F0-C75F25636988}" srcId="{9543DF15-A095-4D14-A6F3-BBA268A9BFBC}" destId="{75738108-8E05-48C0-B67E-AFA02199BE96}" srcOrd="0" destOrd="0" parTransId="{1467EB52-DE65-4D13-9600-13B0B79DB654}" sibTransId="{AABC48C0-590D-460C-A853-36A34582B40E}"/>
    <dgm:cxn modelId="{DCDEEFD3-E459-6745-A67E-AF1A91A5E918}" type="presOf" srcId="{3952FA5E-956F-430D-82B8-7DEA096ED7B0}" destId="{19D5DB88-30E8-854B-9DD3-FB3A12C2570F}" srcOrd="0" destOrd="0" presId="urn:microsoft.com/office/officeart/2016/7/layout/VerticalDownArrowProcess"/>
    <dgm:cxn modelId="{C9798EDE-4F27-BA4D-A59B-D7DB20ED1069}" type="presOf" srcId="{75738108-8E05-48C0-B67E-AFA02199BE96}" destId="{C8341113-DF41-D841-BD70-979414DF71F7}" srcOrd="1" destOrd="0" presId="urn:microsoft.com/office/officeart/2016/7/layout/VerticalDownArrowProcess"/>
    <dgm:cxn modelId="{5108B5E3-93FF-B649-B21C-21B14334AEC0}" type="presOf" srcId="{032F5DD3-767A-CD45-A382-7D9D21ED5AA8}" destId="{8FEAC9D8-7FC8-FA47-9D94-9E854BACC3E8}" srcOrd="0" destOrd="3" presId="urn:microsoft.com/office/officeart/2016/7/layout/VerticalDownArrowProcess"/>
    <dgm:cxn modelId="{DF432BF6-AB0F-4A11-8D5E-3A49364103B1}" srcId="{75738108-8E05-48C0-B67E-AFA02199BE96}" destId="{BB669D05-EF12-47BA-9EA9-793E01E45292}" srcOrd="0" destOrd="0" parTransId="{248C2FD1-DAD4-485E-9961-3BC37A54808B}" sibTransId="{073E7EF8-BEA9-46D8-9807-07A05BECF961}"/>
    <dgm:cxn modelId="{2C2A3CF8-F165-4034-9EFE-C106F78A2616}" srcId="{9543DF15-A095-4D14-A6F3-BBA268A9BFBC}" destId="{2DB66D14-EFD1-4324-91EC-E5C64F400DF2}" srcOrd="1" destOrd="0" parTransId="{DB10CFB9-523F-4523-8748-FD6B44C12B71}" sibTransId="{2EC3AECA-3769-4F96-9DAA-E9ABDE8B828F}"/>
    <dgm:cxn modelId="{67EA9A05-C8A2-D54D-AD04-2617B1DB6431}" type="presParOf" srcId="{E68C6E9B-E72D-6545-A424-49A86575BC04}" destId="{D5035CEB-D33F-3E4E-99EA-16F78F07D315}" srcOrd="0" destOrd="0" presId="urn:microsoft.com/office/officeart/2016/7/layout/VerticalDownArrowProcess"/>
    <dgm:cxn modelId="{F0506664-907D-0649-AC37-BCC20CCD0739}" type="presParOf" srcId="{D5035CEB-D33F-3E4E-99EA-16F78F07D315}" destId="{19D5DB88-30E8-854B-9DD3-FB3A12C2570F}" srcOrd="0" destOrd="0" presId="urn:microsoft.com/office/officeart/2016/7/layout/VerticalDownArrowProcess"/>
    <dgm:cxn modelId="{FA9DAF7B-14AC-9041-AA62-C0BC8FA295BA}" type="presParOf" srcId="{D5035CEB-D33F-3E4E-99EA-16F78F07D315}" destId="{08458B3C-A9DA-D44C-BDC3-35EE2D4A743E}" srcOrd="1" destOrd="0" presId="urn:microsoft.com/office/officeart/2016/7/layout/VerticalDownArrowProcess"/>
    <dgm:cxn modelId="{F4CB7A0D-F1D0-A849-B61D-661D48083F55}" type="presParOf" srcId="{E68C6E9B-E72D-6545-A424-49A86575BC04}" destId="{CB666F57-B870-EF41-AB7D-AB7E171F49FA}" srcOrd="1" destOrd="0" presId="urn:microsoft.com/office/officeart/2016/7/layout/VerticalDownArrowProcess"/>
    <dgm:cxn modelId="{B92A50B3-3571-D342-A2B6-4798FC7ED777}" type="presParOf" srcId="{E68C6E9B-E72D-6545-A424-49A86575BC04}" destId="{BF5F7C22-0A54-4B40-99FE-B730E2343068}" srcOrd="2" destOrd="0" presId="urn:microsoft.com/office/officeart/2016/7/layout/VerticalDownArrowProcess"/>
    <dgm:cxn modelId="{212555FF-FCAA-FB44-8DC8-E9F4179B5E5A}" type="presParOf" srcId="{BF5F7C22-0A54-4B40-99FE-B730E2343068}" destId="{5E2064C5-158C-584E-9B58-183F1A654F4E}" srcOrd="0" destOrd="0" presId="urn:microsoft.com/office/officeart/2016/7/layout/VerticalDownArrowProcess"/>
    <dgm:cxn modelId="{92E56635-E286-3943-AD47-D5953EBC1D33}" type="presParOf" srcId="{BF5F7C22-0A54-4B40-99FE-B730E2343068}" destId="{043AB5F3-202E-6B4F-9F16-39C9A1BED892}" srcOrd="1" destOrd="0" presId="urn:microsoft.com/office/officeart/2016/7/layout/VerticalDownArrowProcess"/>
    <dgm:cxn modelId="{CDBA567B-A1EC-7548-8096-C631954F6F36}" type="presParOf" srcId="{BF5F7C22-0A54-4B40-99FE-B730E2343068}" destId="{8FEAC9D8-7FC8-FA47-9D94-9E854BACC3E8}" srcOrd="2" destOrd="0" presId="urn:microsoft.com/office/officeart/2016/7/layout/VerticalDownArrowProcess"/>
    <dgm:cxn modelId="{38DE0EBA-2B3C-4647-8C02-711D215112C8}" type="presParOf" srcId="{E68C6E9B-E72D-6545-A424-49A86575BC04}" destId="{C58F1139-7423-DA4F-BB96-8A050EBDA095}" srcOrd="3" destOrd="0" presId="urn:microsoft.com/office/officeart/2016/7/layout/VerticalDownArrowProcess"/>
    <dgm:cxn modelId="{8FE403D1-2B67-DB43-AF20-324F881C469F}" type="presParOf" srcId="{E68C6E9B-E72D-6545-A424-49A86575BC04}" destId="{AF59753E-182B-A245-8CBA-969F7445202F}" srcOrd="4" destOrd="0" presId="urn:microsoft.com/office/officeart/2016/7/layout/VerticalDownArrowProcess"/>
    <dgm:cxn modelId="{2EEC5E57-F815-CB40-AEA9-9A7BCAC4D6A7}" type="presParOf" srcId="{AF59753E-182B-A245-8CBA-969F7445202F}" destId="{703BDE07-967F-224E-A082-D6B311729EEC}" srcOrd="0" destOrd="0" presId="urn:microsoft.com/office/officeart/2016/7/layout/VerticalDownArrowProcess"/>
    <dgm:cxn modelId="{AF4F13BE-721C-154D-AF95-F8BE154C57D4}" type="presParOf" srcId="{AF59753E-182B-A245-8CBA-969F7445202F}" destId="{C8341113-DF41-D841-BD70-979414DF71F7}" srcOrd="1" destOrd="0" presId="urn:microsoft.com/office/officeart/2016/7/layout/VerticalDownArrowProcess"/>
    <dgm:cxn modelId="{702B1C34-1A8F-D14E-8E72-565D19097A52}" type="presParOf" srcId="{AF59753E-182B-A245-8CBA-969F7445202F}" destId="{1175855F-DD5F-6946-8ED9-8A38EEAB16FE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D5DB88-30E8-854B-9DD3-FB3A12C2570F}">
      <dsp:nvSpPr>
        <dsp:cNvPr id="0" name=""/>
        <dsp:cNvSpPr/>
      </dsp:nvSpPr>
      <dsp:spPr>
        <a:xfrm>
          <a:off x="0" y="4198735"/>
          <a:ext cx="1626576" cy="137811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682" tIns="163576" rIns="115682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Update</a:t>
          </a:r>
        </a:p>
      </dsp:txBody>
      <dsp:txXfrm>
        <a:off x="0" y="4198735"/>
        <a:ext cx="1626576" cy="1378118"/>
      </dsp:txXfrm>
    </dsp:sp>
    <dsp:sp modelId="{08458B3C-A9DA-D44C-BDC3-35EE2D4A743E}">
      <dsp:nvSpPr>
        <dsp:cNvPr id="0" name=""/>
        <dsp:cNvSpPr/>
      </dsp:nvSpPr>
      <dsp:spPr>
        <a:xfrm>
          <a:off x="1626575" y="4198735"/>
          <a:ext cx="4879728" cy="1378118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984" tIns="215900" rIns="98984" bIns="21590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Incorporate new film data as it becomes available</a:t>
          </a:r>
        </a:p>
      </dsp:txBody>
      <dsp:txXfrm>
        <a:off x="1626575" y="4198735"/>
        <a:ext cx="4879728" cy="1378118"/>
      </dsp:txXfrm>
    </dsp:sp>
    <dsp:sp modelId="{043AB5F3-202E-6B4F-9F16-39C9A1BED892}">
      <dsp:nvSpPr>
        <dsp:cNvPr id="0" name=""/>
        <dsp:cNvSpPr/>
      </dsp:nvSpPr>
      <dsp:spPr>
        <a:xfrm rot="10800000">
          <a:off x="0" y="2099860"/>
          <a:ext cx="1626576" cy="211954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716791"/>
            <a:satOff val="-17272"/>
            <a:lumOff val="-10393"/>
            <a:alphaOff val="0"/>
          </a:schemeClr>
        </a:solidFill>
        <a:ln w="34925" cap="flat" cmpd="sng" algn="in">
          <a:solidFill>
            <a:schemeClr val="accent2">
              <a:hueOff val="-716791"/>
              <a:satOff val="-17272"/>
              <a:lumOff val="-103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682" tIns="163576" rIns="115682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Add</a:t>
          </a:r>
        </a:p>
      </dsp:txBody>
      <dsp:txXfrm rot="-10800000">
        <a:off x="0" y="2099860"/>
        <a:ext cx="1626576" cy="1377705"/>
      </dsp:txXfrm>
    </dsp:sp>
    <dsp:sp modelId="{8FEAC9D8-7FC8-FA47-9D94-9E854BACC3E8}">
      <dsp:nvSpPr>
        <dsp:cNvPr id="0" name=""/>
        <dsp:cNvSpPr/>
      </dsp:nvSpPr>
      <dsp:spPr>
        <a:xfrm>
          <a:off x="1626575" y="2099860"/>
          <a:ext cx="4879728" cy="1377705"/>
        </a:xfrm>
        <a:prstGeom prst="rect">
          <a:avLst/>
        </a:prstGeom>
        <a:solidFill>
          <a:schemeClr val="accent2">
            <a:tint val="40000"/>
            <a:alpha val="90000"/>
            <a:hueOff val="-714735"/>
            <a:satOff val="-33626"/>
            <a:lumOff val="-2758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-714735"/>
              <a:satOff val="-33626"/>
              <a:lumOff val="-27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984" tIns="215900" rIns="98984" bIns="2159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Continue to add features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Chinese reviews/ratings (</a:t>
          </a:r>
          <a:r>
            <a:rPr lang="en-US" sz="1300" kern="1200" dirty="0" err="1"/>
            <a:t>douban.com</a:t>
          </a:r>
          <a:r>
            <a:rPr lang="en-US" sz="1300" kern="1200" dirty="0"/>
            <a:t>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Chinese cast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Comparisons with domestic Chinese films</a:t>
          </a:r>
        </a:p>
      </dsp:txBody>
      <dsp:txXfrm>
        <a:off x="1626575" y="2099860"/>
        <a:ext cx="4879728" cy="1377705"/>
      </dsp:txXfrm>
    </dsp:sp>
    <dsp:sp modelId="{C8341113-DF41-D841-BD70-979414DF71F7}">
      <dsp:nvSpPr>
        <dsp:cNvPr id="0" name=""/>
        <dsp:cNvSpPr/>
      </dsp:nvSpPr>
      <dsp:spPr>
        <a:xfrm rot="10800000">
          <a:off x="0" y="985"/>
          <a:ext cx="1626576" cy="211954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1433582"/>
            <a:satOff val="-34544"/>
            <a:lumOff val="-20785"/>
            <a:alphaOff val="0"/>
          </a:schemeClr>
        </a:solidFill>
        <a:ln w="34925" cap="flat" cmpd="sng" algn="in">
          <a:solidFill>
            <a:schemeClr val="accent2">
              <a:hueOff val="-1433582"/>
              <a:satOff val="-34544"/>
              <a:lumOff val="-207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5682" tIns="163576" rIns="115682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Extrapolate</a:t>
          </a:r>
        </a:p>
      </dsp:txBody>
      <dsp:txXfrm rot="-10800000">
        <a:off x="0" y="985"/>
        <a:ext cx="1626576" cy="1377705"/>
      </dsp:txXfrm>
    </dsp:sp>
    <dsp:sp modelId="{1175855F-DD5F-6946-8ED9-8A38EEAB16FE}">
      <dsp:nvSpPr>
        <dsp:cNvPr id="0" name=""/>
        <dsp:cNvSpPr/>
      </dsp:nvSpPr>
      <dsp:spPr>
        <a:xfrm>
          <a:off x="1626575" y="985"/>
          <a:ext cx="4879728" cy="1377705"/>
        </a:xfrm>
        <a:prstGeom prst="rect">
          <a:avLst/>
        </a:prstGeom>
        <a:solidFill>
          <a:schemeClr val="accent2">
            <a:tint val="40000"/>
            <a:alpha val="90000"/>
            <a:hueOff val="-1429471"/>
            <a:satOff val="-67252"/>
            <a:lumOff val="-5516"/>
            <a:alphaOff val="0"/>
          </a:schemeClr>
        </a:solidFill>
        <a:ln w="34925" cap="flat" cmpd="sng" algn="in">
          <a:solidFill>
            <a:schemeClr val="accent2">
              <a:tint val="40000"/>
              <a:alpha val="90000"/>
              <a:hueOff val="-1429471"/>
              <a:satOff val="-67252"/>
              <a:lumOff val="-55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984" tIns="215900" rIns="98984" bIns="21590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Extrapolate insights from broader international film market data and extend to analysis of Chinese market</a:t>
          </a:r>
        </a:p>
      </dsp:txBody>
      <dsp:txXfrm>
        <a:off x="1626575" y="985"/>
        <a:ext cx="4879728" cy="13777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720982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169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38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4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9754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216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7/17/20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64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7/17/20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80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7/17/20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285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0229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7/17/20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362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7/17/20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366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6">
            <a:extLst>
              <a:ext uri="{FF2B5EF4-FFF2-40B4-BE49-F238E27FC236}">
                <a16:creationId xmlns:a16="http://schemas.microsoft.com/office/drawing/2014/main" id="{5ABA7F3F-D56F-4C06-84AC-03FC83B064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rowd of people in a room&#10;&#10;Description automatically generated">
            <a:extLst>
              <a:ext uri="{FF2B5EF4-FFF2-40B4-BE49-F238E27FC236}">
                <a16:creationId xmlns:a16="http://schemas.microsoft.com/office/drawing/2014/main" id="{EC49B2DE-9B2C-3647-8867-C65903A8D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642"/>
          <a:stretch/>
        </p:blipFill>
        <p:spPr>
          <a:xfrm>
            <a:off x="7148384" y="-2"/>
            <a:ext cx="5043616" cy="6858000"/>
          </a:xfrm>
          <a:prstGeom prst="rect">
            <a:avLst/>
          </a:prstGeom>
        </p:spPr>
      </p:pic>
      <p:sp>
        <p:nvSpPr>
          <p:cNvPr id="26" name="Rectangle 18">
            <a:extLst>
              <a:ext uri="{FF2B5EF4-FFF2-40B4-BE49-F238E27FC236}">
                <a16:creationId xmlns:a16="http://schemas.microsoft.com/office/drawing/2014/main" id="{0568FE6B-CB7A-42D9-9690-487E3B8F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27851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CBE314-8913-4D4D-A201-53CC1EEA7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6164" y="1188717"/>
            <a:ext cx="5627717" cy="4480563"/>
          </a:xfrm>
        </p:spPr>
        <p:txBody>
          <a:bodyPr anchor="ctr">
            <a:normAutofit/>
          </a:bodyPr>
          <a:lstStyle/>
          <a:p>
            <a:pPr algn="l"/>
            <a:r>
              <a:rPr lang="en-US" sz="6600" dirty="0">
                <a:solidFill>
                  <a:schemeClr val="bg2"/>
                </a:solidFill>
              </a:rPr>
              <a:t>Chinese box office analysis</a:t>
            </a: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2BCE8A39-72D0-46ED-AB46-91B68881D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7" name="Freeform: Shape 22">
            <a:extLst>
              <a:ext uri="{FF2B5EF4-FFF2-40B4-BE49-F238E27FC236}">
                <a16:creationId xmlns:a16="http://schemas.microsoft.com/office/drawing/2014/main" id="{970E03B3-76EE-4C15-B250-1173359CD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0147112" y="4501036"/>
            <a:ext cx="1683805" cy="1723705"/>
          </a:xfrm>
          <a:custGeom>
            <a:avLst/>
            <a:gdLst>
              <a:gd name="connsiteX0" fmla="*/ 1399384 w 1683805"/>
              <a:gd name="connsiteY0" fmla="*/ 0 h 1723705"/>
              <a:gd name="connsiteX1" fmla="*/ 1683805 w 1683805"/>
              <a:gd name="connsiteY1" fmla="*/ 0 h 1723705"/>
              <a:gd name="connsiteX2" fmla="*/ 1683805 w 1683805"/>
              <a:gd name="connsiteY2" fmla="*/ 1723705 h 1723705"/>
              <a:gd name="connsiteX3" fmla="*/ 0 w 1683805"/>
              <a:gd name="connsiteY3" fmla="*/ 1723705 h 1723705"/>
              <a:gd name="connsiteX4" fmla="*/ 0 w 1683805"/>
              <a:gd name="connsiteY4" fmla="*/ 1402480 h 1723705"/>
              <a:gd name="connsiteX5" fmla="*/ 1399384 w 1683805"/>
              <a:gd name="connsiteY5" fmla="*/ 1403247 h 1723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83805" h="1723705">
                <a:moveTo>
                  <a:pt x="1399384" y="0"/>
                </a:moveTo>
                <a:lnTo>
                  <a:pt x="1683805" y="0"/>
                </a:lnTo>
                <a:lnTo>
                  <a:pt x="1683805" y="1723705"/>
                </a:lnTo>
                <a:lnTo>
                  <a:pt x="0" y="1723705"/>
                </a:lnTo>
                <a:lnTo>
                  <a:pt x="0" y="1402480"/>
                </a:lnTo>
                <a:lnTo>
                  <a:pt x="1399384" y="140324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000A3-388D-CE41-8FB7-5F3DBE254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1397" y="704095"/>
            <a:ext cx="3508373" cy="2487359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dirty="0"/>
              <a:t>Interpreting International Film Performance in Mainland China</a:t>
            </a:r>
          </a:p>
        </p:txBody>
      </p:sp>
    </p:spTree>
    <p:extLst>
      <p:ext uri="{BB962C8B-B14F-4D97-AF65-F5344CB8AC3E}">
        <p14:creationId xmlns:p14="http://schemas.microsoft.com/office/powerpoint/2010/main" val="148873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F3BEB-5FAA-5F4E-B685-35103B00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Revenue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9D3FF-491B-8E45-A21E-59723BC3B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74520"/>
            <a:ext cx="5257800" cy="4297680"/>
          </a:xfrm>
        </p:spPr>
        <p:txBody>
          <a:bodyPr>
            <a:normAutofit fontScale="92500" lnSpcReduction="20000"/>
          </a:bodyPr>
          <a:lstStyle/>
          <a:p>
            <a:r>
              <a:rPr lang="en-US" sz="1800" b="1" dirty="0"/>
              <a:t>Results</a:t>
            </a:r>
            <a:r>
              <a:rPr lang="en-US" sz="1800" dirty="0"/>
              <a:t>:</a:t>
            </a:r>
          </a:p>
          <a:p>
            <a:pPr lvl="1"/>
            <a:r>
              <a:rPr lang="en-US" sz="1800" dirty="0"/>
              <a:t>30% of revenue variance can be explained </a:t>
            </a:r>
          </a:p>
          <a:p>
            <a:pPr marL="530352" lvl="1" indent="0">
              <a:buNone/>
            </a:pPr>
            <a:r>
              <a:rPr lang="en-US" sz="1800" dirty="0"/>
              <a:t>by model </a:t>
            </a:r>
          </a:p>
          <a:p>
            <a:pPr lvl="2"/>
            <a:r>
              <a:rPr lang="en-US" sz="1600" dirty="0"/>
              <a:t>R^2 = 0.306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Predictions accurate within ~$38 million</a:t>
            </a:r>
          </a:p>
          <a:p>
            <a:pPr lvl="2"/>
            <a:r>
              <a:rPr lang="en-US" sz="1600" dirty="0"/>
              <a:t>MAE = 38,373,286</a:t>
            </a:r>
          </a:p>
          <a:p>
            <a:pPr lvl="1"/>
            <a:endParaRPr lang="en-US" sz="1800" dirty="0"/>
          </a:p>
          <a:p>
            <a:r>
              <a:rPr lang="en-US" sz="1800" b="1" dirty="0"/>
              <a:t>Analysis</a:t>
            </a:r>
            <a:r>
              <a:rPr lang="en-US" sz="1800" dirty="0"/>
              <a:t>:</a:t>
            </a:r>
          </a:p>
          <a:p>
            <a:pPr lvl="1"/>
            <a:r>
              <a:rPr lang="en-US" sz="1800" dirty="0"/>
              <a:t>Overpredicted smaller films and underpredicted whales 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Model’s strength lies in interpretation of feature strength rather than revenue prediction</a:t>
            </a:r>
          </a:p>
          <a:p>
            <a:endParaRPr lang="en-US" dirty="0"/>
          </a:p>
        </p:txBody>
      </p:sp>
      <p:pic>
        <p:nvPicPr>
          <p:cNvPr id="4" name="Content Placeholder 50">
            <a:extLst>
              <a:ext uri="{FF2B5EF4-FFF2-40B4-BE49-F238E27FC236}">
                <a16:creationId xmlns:a16="http://schemas.microsoft.com/office/drawing/2014/main" id="{FCBB4677-D21A-FA4D-A549-6C6C885B8D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45298" y="3660369"/>
            <a:ext cx="4647857" cy="309857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0ACE75F-A479-3F4E-B920-F607358ECD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45300" y="563880"/>
            <a:ext cx="4647855" cy="309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73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5490-2F27-0641-BE5E-726E3498D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5045384" cy="1485900"/>
          </a:xfrm>
        </p:spPr>
        <p:txBody>
          <a:bodyPr/>
          <a:lstStyle/>
          <a:p>
            <a:r>
              <a:rPr lang="en-US" dirty="0"/>
              <a:t>Strategic insights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7D7F-120C-9142-BC16-E2CE602FD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8255" y="1945985"/>
            <a:ext cx="4424218" cy="38636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807067-586B-354E-A9A7-40088C3D2303}"/>
              </a:ext>
            </a:extLst>
          </p:cNvPr>
          <p:cNvSpPr txBox="1">
            <a:spLocks/>
          </p:cNvSpPr>
          <p:nvPr/>
        </p:nvSpPr>
        <p:spPr>
          <a:xfrm>
            <a:off x="7278255" y="2171700"/>
            <a:ext cx="4424218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KEY TAKEAWAYS: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Timing</a:t>
            </a:r>
            <a:r>
              <a:rPr lang="en-US" dirty="0"/>
              <a:t> matters</a:t>
            </a:r>
          </a:p>
          <a:p>
            <a:pPr lvl="1"/>
            <a:r>
              <a:rPr lang="en-US" dirty="0"/>
              <a:t>Release during Lunar New Year</a:t>
            </a:r>
          </a:p>
          <a:p>
            <a:pPr lvl="1"/>
            <a:r>
              <a:rPr lang="en-US" dirty="0"/>
              <a:t>Don’t delay Chinese release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High </a:t>
            </a:r>
            <a:r>
              <a:rPr lang="en-US" b="1" dirty="0"/>
              <a:t>budget</a:t>
            </a:r>
            <a:r>
              <a:rPr lang="en-US" dirty="0"/>
              <a:t> yields high revenue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Action</a:t>
            </a:r>
            <a:r>
              <a:rPr lang="en-US" dirty="0"/>
              <a:t> translates to foreign audiences easily</a:t>
            </a:r>
          </a:p>
          <a:p>
            <a:endParaRPr lang="en-US" dirty="0"/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0988ABF8-78DD-3245-8E20-A77EE081A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147" y="2171700"/>
            <a:ext cx="6161091" cy="41073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A86919-CDC9-E144-B13C-506050EAD4DC}"/>
              </a:ext>
            </a:extLst>
          </p:cNvPr>
          <p:cNvSpPr txBox="1"/>
          <p:nvPr/>
        </p:nvSpPr>
        <p:spPr>
          <a:xfrm>
            <a:off x="3441906" y="1863923"/>
            <a:ext cx="19700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Model Feature Strength</a:t>
            </a:r>
          </a:p>
        </p:txBody>
      </p:sp>
    </p:spTree>
    <p:extLst>
      <p:ext uri="{BB962C8B-B14F-4D97-AF65-F5344CB8AC3E}">
        <p14:creationId xmlns:p14="http://schemas.microsoft.com/office/powerpoint/2010/main" val="897650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B7EDF-3A84-0C46-8234-F5F129E6851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08267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46E63-B838-E443-9A1E-B7CD6760B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DC53D-DEEE-0B40-BD3E-68C9FAB6CC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0001" y="1638299"/>
            <a:ext cx="6620932" cy="4855633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Chinese film market requires specific strategic considerations, including</a:t>
            </a:r>
          </a:p>
          <a:p>
            <a:pPr lvl="1"/>
            <a:r>
              <a:rPr lang="en-US" dirty="0"/>
              <a:t>Timing</a:t>
            </a:r>
          </a:p>
          <a:p>
            <a:pPr lvl="1"/>
            <a:r>
              <a:rPr lang="en-US" dirty="0"/>
              <a:t>Spend</a:t>
            </a:r>
          </a:p>
          <a:p>
            <a:pPr lvl="1"/>
            <a:r>
              <a:rPr lang="en-US" dirty="0"/>
              <a:t>Genre</a:t>
            </a:r>
          </a:p>
          <a:p>
            <a:endParaRPr lang="en-US" dirty="0"/>
          </a:p>
          <a:p>
            <a:r>
              <a:rPr lang="en-US" dirty="0"/>
              <a:t>Revenue is difficult to predict, but attempting to do so yields valuable insights for successfully marketing international films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 descr="A picture containing table, wine, filled, food&#10;&#10;Description automatically generated">
            <a:extLst>
              <a:ext uri="{FF2B5EF4-FFF2-40B4-BE49-F238E27FC236}">
                <a16:creationId xmlns:a16="http://schemas.microsoft.com/office/drawing/2014/main" id="{4864D41D-3EDF-4142-93DA-72A8F4775B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03" r="24422"/>
          <a:stretch/>
        </p:blipFill>
        <p:spPr>
          <a:xfrm>
            <a:off x="8100291" y="0"/>
            <a:ext cx="4091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65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0BC9609-A8AF-411F-A9E0-C3B93C8945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A46E63-B838-E443-9A1E-B7CD6760B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39704"/>
            <a:ext cx="3299579" cy="557784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Next steps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37BE2B9-1E86-467E-908C-E9F51DAFC8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932301"/>
              </p:ext>
            </p:extLst>
          </p:nvPr>
        </p:nvGraphicFramePr>
        <p:xfrm>
          <a:off x="4901472" y="639705"/>
          <a:ext cx="6506304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2733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3" name="Picture 2" descr="A group of people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90844D42-13D2-CE41-9DA7-870ECDB0FA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7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D38F223-A09E-2B4E-8EF8-61B766C65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72634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BEF1-BC97-3944-A09A-FA3E3B72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drives second largest box office in the world?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1C53E9-CF1E-6644-A82F-AF35E77900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3491" y="2084802"/>
            <a:ext cx="6071800" cy="392682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D039770-5EE8-FE46-87D8-3620FA393811}"/>
              </a:ext>
            </a:extLst>
          </p:cNvPr>
          <p:cNvSpPr txBox="1"/>
          <p:nvPr/>
        </p:nvSpPr>
        <p:spPr>
          <a:xfrm>
            <a:off x="10338193" y="5621254"/>
            <a:ext cx="13296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© </a:t>
            </a:r>
            <a:r>
              <a:rPr lang="en-US" sz="105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Statistia</a:t>
            </a:r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2020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678A52A-E8A6-244D-9699-C28329FF4FFC}"/>
              </a:ext>
            </a:extLst>
          </p:cNvPr>
          <p:cNvSpPr/>
          <p:nvPr/>
        </p:nvSpPr>
        <p:spPr>
          <a:xfrm>
            <a:off x="6928796" y="3081044"/>
            <a:ext cx="346515" cy="19899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0DF41E1-909C-EC4C-A019-7F2794FB7715}"/>
              </a:ext>
            </a:extLst>
          </p:cNvPr>
          <p:cNvSpPr txBox="1">
            <a:spLocks/>
          </p:cNvSpPr>
          <p:nvPr/>
        </p:nvSpPr>
        <p:spPr>
          <a:xfrm>
            <a:off x="1371600" y="2327562"/>
            <a:ext cx="4391891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Mainland Chinese box office revenue alone constitutes roughly 1/3 of the global market</a:t>
            </a:r>
          </a:p>
          <a:p>
            <a:endParaRPr lang="en-US" dirty="0"/>
          </a:p>
          <a:p>
            <a:r>
              <a:rPr lang="en-US" dirty="0"/>
              <a:t>Greater understanding of this market can significantly boost worldwide film revenue</a:t>
            </a:r>
          </a:p>
          <a:p>
            <a:pPr lvl="1"/>
            <a:endParaRPr lang="en-US" dirty="0"/>
          </a:p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374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B7EDF-3A84-0C46-8234-F5F129E6851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4135970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BEF1-BC97-3944-A09A-FA3E3B72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558867" cy="11176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38E34-D7C4-CF45-97C7-ED0660578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13923"/>
            <a:ext cx="5564908" cy="4073814"/>
          </a:xfrm>
        </p:spPr>
        <p:txBody>
          <a:bodyPr/>
          <a:lstStyle/>
          <a:p>
            <a:r>
              <a:rPr lang="en-US" dirty="0"/>
              <a:t>GOAL:  </a:t>
            </a:r>
          </a:p>
          <a:p>
            <a:pPr marL="530352" lvl="1" indent="0">
              <a:buNone/>
            </a:pPr>
            <a:r>
              <a:rPr lang="en-US" b="1" dirty="0">
                <a:solidFill>
                  <a:schemeClr val="accent3"/>
                </a:solidFill>
              </a:rPr>
              <a:t>Generate key insights </a:t>
            </a:r>
            <a:r>
              <a:rPr lang="en-US" dirty="0"/>
              <a:t>to</a:t>
            </a:r>
            <a:r>
              <a:rPr lang="en-US" b="1" dirty="0"/>
              <a:t> </a:t>
            </a:r>
            <a:r>
              <a:rPr lang="en-US" dirty="0"/>
              <a:t>improve</a:t>
            </a:r>
            <a:r>
              <a:rPr lang="en-US" b="1" dirty="0"/>
              <a:t> international film marketing strategy</a:t>
            </a:r>
          </a:p>
          <a:p>
            <a:endParaRPr lang="en-US" b="1" dirty="0"/>
          </a:p>
          <a:p>
            <a:r>
              <a:rPr lang="en-US" dirty="0"/>
              <a:t>PROCESS: </a:t>
            </a:r>
          </a:p>
          <a:p>
            <a:pPr marL="530352" lvl="1" indent="0">
              <a:buNone/>
            </a:pPr>
            <a:r>
              <a:rPr lang="en-US" dirty="0"/>
              <a:t>use linear regression to </a:t>
            </a:r>
            <a:r>
              <a:rPr lang="en-US" b="1" dirty="0">
                <a:solidFill>
                  <a:schemeClr val="accent6"/>
                </a:solidFill>
              </a:rPr>
              <a:t>interpret total gross revenue </a:t>
            </a:r>
            <a:r>
              <a:rPr lang="en-US" dirty="0"/>
              <a:t>of </a:t>
            </a:r>
            <a:r>
              <a:rPr lang="en-US" b="1" dirty="0"/>
              <a:t>internationally released films </a:t>
            </a:r>
            <a:r>
              <a:rPr lang="en-US" dirty="0"/>
              <a:t>in the </a:t>
            </a:r>
            <a:r>
              <a:rPr lang="en-US" b="1" dirty="0"/>
              <a:t>mainland Chinese market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FD2E69-743A-6541-88F9-B6B99023197C}"/>
              </a:ext>
            </a:extLst>
          </p:cNvPr>
          <p:cNvSpPr txBox="1">
            <a:spLocks/>
          </p:cNvSpPr>
          <p:nvPr/>
        </p:nvSpPr>
        <p:spPr>
          <a:xfrm>
            <a:off x="1261533" y="1096323"/>
            <a:ext cx="10498666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7C18218-B102-3943-ADA2-21908055E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2982A-2FED-9F43-8AC5-AA5F9354B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096" y="2564950"/>
            <a:ext cx="3491346" cy="279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8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BEF1-BC97-3944-A09A-FA3E3B72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38E34-D7C4-CF45-97C7-ED0660578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45986"/>
            <a:ext cx="9601200" cy="245830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All data scraped from the following sources:</a:t>
            </a:r>
          </a:p>
          <a:p>
            <a:endParaRPr lang="en-US" sz="800" dirty="0"/>
          </a:p>
          <a:p>
            <a:pPr lvl="1">
              <a:buFont typeface="Wingdings" pitchFamily="2" charset="2"/>
              <a:buChar char="Ø"/>
            </a:pPr>
            <a:r>
              <a:rPr lang="en-US" b="1" i="0" dirty="0"/>
              <a:t>Box Office Mojo </a:t>
            </a:r>
            <a:r>
              <a:rPr lang="en-US" dirty="0"/>
              <a:t>—</a:t>
            </a:r>
            <a:r>
              <a:rPr lang="en-US" b="1" dirty="0"/>
              <a:t> </a:t>
            </a:r>
            <a:r>
              <a:rPr lang="en-US" dirty="0"/>
              <a:t>worldwide box office data 1994-2020</a:t>
            </a:r>
          </a:p>
          <a:p>
            <a:pPr marL="1901952" lvl="4" indent="0">
              <a:buNone/>
            </a:pPr>
            <a:r>
              <a:rPr lang="en-US" dirty="0"/>
              <a:t>               — out of ~16K films total, only ~800 released in China</a:t>
            </a:r>
          </a:p>
          <a:p>
            <a:pPr marL="1901952" lvl="4" indent="0">
              <a:buNone/>
            </a:pPr>
            <a:r>
              <a:rPr lang="en-US" dirty="0"/>
              <a:t>               — HK excluded since it requires a unique marketing approach</a:t>
            </a:r>
          </a:p>
          <a:p>
            <a:pPr lvl="1">
              <a:buFont typeface="Wingdings" pitchFamily="2" charset="2"/>
              <a:buChar char="Ø"/>
            </a:pPr>
            <a:endParaRPr lang="en-US" sz="1000" dirty="0"/>
          </a:p>
          <a:p>
            <a:pPr lvl="1">
              <a:buFont typeface="Wingdings" pitchFamily="2" charset="2"/>
              <a:buChar char="Ø"/>
            </a:pPr>
            <a:r>
              <a:rPr lang="en-US" b="1" i="0" dirty="0"/>
              <a:t>The Numbers </a:t>
            </a:r>
            <a:r>
              <a:rPr lang="en-US" dirty="0"/>
              <a:t>—</a:t>
            </a:r>
            <a:r>
              <a:rPr lang="en-US" b="1" dirty="0"/>
              <a:t> </a:t>
            </a:r>
            <a:r>
              <a:rPr lang="en-US" dirty="0"/>
              <a:t>top 100 earning international actors</a:t>
            </a:r>
          </a:p>
          <a:p>
            <a:pPr lvl="1">
              <a:buFont typeface="Wingdings" pitchFamily="2" charset="2"/>
              <a:buChar char="Ø"/>
            </a:pPr>
            <a:endParaRPr lang="en-US" sz="1000" dirty="0"/>
          </a:p>
          <a:p>
            <a:pPr lvl="1">
              <a:buFont typeface="Wingdings" pitchFamily="2" charset="2"/>
              <a:buChar char="Ø"/>
            </a:pPr>
            <a:r>
              <a:rPr lang="en-US" b="1" i="0" dirty="0"/>
              <a:t>Wikipedia</a:t>
            </a:r>
            <a:r>
              <a:rPr lang="en-US" b="1" dirty="0"/>
              <a:t> </a:t>
            </a:r>
            <a:r>
              <a:rPr lang="en-US" dirty="0"/>
              <a:t>— top 10 highest-grossing film directors worldwide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7C18218-B102-3943-ADA2-21908055E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 descr="A picture containing game, clock&#10;&#10;Description automatically generated">
            <a:extLst>
              <a:ext uri="{FF2B5EF4-FFF2-40B4-BE49-F238E27FC236}">
                <a16:creationId xmlns:a16="http://schemas.microsoft.com/office/drawing/2014/main" id="{8C1F0BAA-8090-694D-BCA6-7EF39D321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599" y="4404291"/>
            <a:ext cx="8387395" cy="200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326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EC4F39B3-C3F3-8B4B-8FB9-C5306ED7E3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0158" y="1600199"/>
            <a:ext cx="7251701" cy="4834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5BEF1-BC97-3944-A09A-FA3E3B72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 variable: box office revenue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09C1A-1F9B-CA42-8C54-312A09C54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2908" y="2171700"/>
            <a:ext cx="3524280" cy="3684570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Challenges:</a:t>
            </a:r>
          </a:p>
          <a:p>
            <a:r>
              <a:rPr lang="en-US" dirty="0"/>
              <a:t>Target variable distribution heavily skewed. </a:t>
            </a:r>
          </a:p>
          <a:p>
            <a:endParaRPr lang="en-US" dirty="0"/>
          </a:p>
          <a:p>
            <a:r>
              <a:rPr lang="en-US" dirty="0"/>
              <a:t>Lack of strong correlation</a:t>
            </a:r>
          </a:p>
          <a:p>
            <a:endParaRPr lang="en-US" dirty="0"/>
          </a:p>
          <a:p>
            <a:r>
              <a:rPr lang="en-US" dirty="0"/>
              <a:t>Imputing missing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5A7F9-8B4D-C14D-9E95-E3E6F2B6C8CE}"/>
              </a:ext>
            </a:extLst>
          </p:cNvPr>
          <p:cNvSpPr txBox="1"/>
          <p:nvPr/>
        </p:nvSpPr>
        <p:spPr>
          <a:xfrm>
            <a:off x="3553359" y="5458783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 o o o o o o o o o n g  tail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8EE573-B0EA-044E-AB79-426D9D258B3C}"/>
              </a:ext>
            </a:extLst>
          </p:cNvPr>
          <p:cNvSpPr txBox="1"/>
          <p:nvPr/>
        </p:nvSpPr>
        <p:spPr>
          <a:xfrm>
            <a:off x="1943492" y="5377991"/>
            <a:ext cx="856724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Min: $2,829</a:t>
            </a:r>
          </a:p>
          <a:p>
            <a:endParaRPr lang="en-US" sz="10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EA0285-F294-A043-B90B-D6552C6FDECA}"/>
              </a:ext>
            </a:extLst>
          </p:cNvPr>
          <p:cNvSpPr txBox="1"/>
          <p:nvPr/>
        </p:nvSpPr>
        <p:spPr>
          <a:xfrm>
            <a:off x="6177750" y="5377991"/>
            <a:ext cx="133636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Max:</a:t>
            </a:r>
          </a:p>
          <a:p>
            <a:r>
              <a:rPr lang="en-US" sz="1050" dirty="0"/>
              <a:t> $854,248,869</a:t>
            </a:r>
          </a:p>
          <a:p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72266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AC0C53B2-5D4A-3648-AA7B-D704E7AD8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280"/>
          <a:stretch/>
        </p:blipFill>
        <p:spPr>
          <a:xfrm>
            <a:off x="7016114" y="3215640"/>
            <a:ext cx="5023486" cy="353568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6D7A9D-AFD2-4B43-A44D-21723E048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83920"/>
          </a:xfrm>
        </p:spPr>
        <p:txBody>
          <a:bodyPr/>
          <a:lstStyle/>
          <a:p>
            <a:r>
              <a:rPr lang="en-US" dirty="0"/>
              <a:t>A model within a model…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CD641-DAC6-6247-8514-F0F1D2B41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9640" y="1513076"/>
            <a:ext cx="6086474" cy="5425440"/>
          </a:xfrm>
        </p:spPr>
        <p:txBody>
          <a:bodyPr>
            <a:normAutofit/>
          </a:bodyPr>
          <a:lstStyle/>
          <a:p>
            <a:r>
              <a:rPr lang="en-US" b="1" dirty="0"/>
              <a:t>Problem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Budget influential to revenue prediction but nearly 50% of films missing budget info</a:t>
            </a:r>
          </a:p>
          <a:p>
            <a:pPr lvl="1"/>
            <a:endParaRPr lang="en-US" sz="800" dirty="0"/>
          </a:p>
          <a:p>
            <a:r>
              <a:rPr lang="en-US" b="1" dirty="0"/>
              <a:t>Solution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Constructed linear regression model that could predict budget based using: </a:t>
            </a:r>
          </a:p>
          <a:p>
            <a:pPr lvl="2"/>
            <a:r>
              <a:rPr lang="en-US" sz="1600" dirty="0"/>
              <a:t>Running time (</a:t>
            </a:r>
            <a:r>
              <a:rPr lang="en-US" sz="1600" i="1" dirty="0"/>
              <a:t>see right</a:t>
            </a:r>
            <a:r>
              <a:rPr lang="en-US" sz="1600" dirty="0"/>
              <a:t>), Genre, Worldwide gross revenue, Cast</a:t>
            </a:r>
          </a:p>
          <a:p>
            <a:pPr lvl="2"/>
            <a:endParaRPr lang="en-US" sz="800" dirty="0"/>
          </a:p>
          <a:p>
            <a:r>
              <a:rPr lang="en-US" b="1" dirty="0"/>
              <a:t>Results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2/3 of budget variance can be explained by model</a:t>
            </a:r>
          </a:p>
          <a:p>
            <a:pPr lvl="2"/>
            <a:r>
              <a:rPr lang="en-US" dirty="0"/>
              <a:t>R^2 = 0.676</a:t>
            </a:r>
            <a:endParaRPr lang="en-US" sz="2000" dirty="0"/>
          </a:p>
          <a:p>
            <a:pPr lvl="1"/>
            <a:r>
              <a:rPr lang="en-US" dirty="0"/>
              <a:t>Predictions accurate within margin of ~$26M</a:t>
            </a:r>
          </a:p>
          <a:p>
            <a:pPr lvl="2"/>
            <a:r>
              <a:rPr lang="en-US" dirty="0"/>
              <a:t>MAE = 25,779,893</a:t>
            </a:r>
          </a:p>
          <a:p>
            <a:endParaRPr lang="en-US" sz="2400" dirty="0"/>
          </a:p>
        </p:txBody>
      </p:sp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B706539-DA20-504B-A917-39538CAA0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4654" y="990600"/>
            <a:ext cx="2958146" cy="175260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6341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D0F9B20B-9355-0C4D-A858-FA0F47D014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667" b="10417"/>
          <a:stretch/>
        </p:blipFill>
        <p:spPr>
          <a:xfrm>
            <a:off x="2291562" y="1234439"/>
            <a:ext cx="5572278" cy="39944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B05050B-16D9-9F4A-B760-341F648B6A05}"/>
              </a:ext>
            </a:extLst>
          </p:cNvPr>
          <p:cNvSpPr txBox="1"/>
          <p:nvPr/>
        </p:nvSpPr>
        <p:spPr>
          <a:xfrm>
            <a:off x="645642" y="1782395"/>
            <a:ext cx="164592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tx2"/>
                </a:solidFill>
              </a:rPr>
              <a:t>Revenue</a:t>
            </a:r>
          </a:p>
          <a:p>
            <a:pPr algn="r"/>
            <a:endParaRPr lang="en-US" sz="1600" dirty="0">
              <a:solidFill>
                <a:schemeClr val="tx2"/>
              </a:solidFill>
            </a:endParaRPr>
          </a:p>
          <a:p>
            <a:pPr algn="r"/>
            <a:r>
              <a:rPr lang="en-US" sz="1600" dirty="0">
                <a:solidFill>
                  <a:schemeClr val="tx2"/>
                </a:solidFill>
              </a:rPr>
              <a:t>Budget</a:t>
            </a:r>
          </a:p>
          <a:p>
            <a:pPr algn="r"/>
            <a:endParaRPr lang="en-US" sz="1600" dirty="0">
              <a:solidFill>
                <a:schemeClr val="tx2"/>
              </a:solidFill>
            </a:endParaRPr>
          </a:p>
          <a:p>
            <a:pPr algn="r"/>
            <a:r>
              <a:rPr lang="en-US" sz="1600" dirty="0">
                <a:solidFill>
                  <a:schemeClr val="tx2"/>
                </a:solidFill>
              </a:rPr>
              <a:t>Release order</a:t>
            </a:r>
          </a:p>
          <a:p>
            <a:pPr algn="r"/>
            <a:endParaRPr lang="en-US" sz="1600" dirty="0">
              <a:solidFill>
                <a:schemeClr val="tx2"/>
              </a:solidFill>
            </a:endParaRPr>
          </a:p>
          <a:p>
            <a:pPr algn="r"/>
            <a:r>
              <a:rPr lang="en-US" sz="1600" dirty="0">
                <a:solidFill>
                  <a:schemeClr val="tx2"/>
                </a:solidFill>
              </a:rPr>
              <a:t>Running time</a:t>
            </a:r>
          </a:p>
          <a:p>
            <a:pPr algn="r"/>
            <a:endParaRPr lang="en-US" sz="1600" dirty="0">
              <a:solidFill>
                <a:schemeClr val="tx2"/>
              </a:solidFill>
            </a:endParaRPr>
          </a:p>
          <a:p>
            <a:pPr algn="r"/>
            <a:r>
              <a:rPr lang="en-US" sz="1600" dirty="0">
                <a:solidFill>
                  <a:schemeClr val="tx2"/>
                </a:solidFill>
              </a:rPr>
              <a:t>Star Count ^2</a:t>
            </a:r>
          </a:p>
          <a:p>
            <a:pPr algn="r"/>
            <a:endParaRPr lang="en-US" sz="1600" dirty="0">
              <a:solidFill>
                <a:schemeClr val="tx2"/>
              </a:solidFill>
            </a:endParaRPr>
          </a:p>
          <a:p>
            <a:pPr algn="r"/>
            <a:r>
              <a:rPr lang="en-US" sz="1600" dirty="0">
                <a:solidFill>
                  <a:schemeClr val="tx2"/>
                </a:solidFill>
              </a:rPr>
              <a:t>February</a:t>
            </a:r>
          </a:p>
          <a:p>
            <a:pPr algn="r"/>
            <a:endParaRPr lang="en-US" sz="1600" dirty="0">
              <a:solidFill>
                <a:schemeClr val="tx2"/>
              </a:solidFill>
            </a:endParaRPr>
          </a:p>
          <a:p>
            <a:pPr algn="r"/>
            <a:r>
              <a:rPr lang="en-US" sz="1600" dirty="0">
                <a:solidFill>
                  <a:schemeClr val="tx2"/>
                </a:solidFill>
              </a:rPr>
              <a:t>  Action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01636BD-DA1B-604C-8CE6-2C66C73735FF}"/>
              </a:ext>
            </a:extLst>
          </p:cNvPr>
          <p:cNvSpPr txBox="1"/>
          <p:nvPr/>
        </p:nvSpPr>
        <p:spPr>
          <a:xfrm rot="16200000">
            <a:off x="3440207" y="4088353"/>
            <a:ext cx="1645920" cy="3893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900" dirty="0">
                <a:solidFill>
                  <a:schemeClr val="tx2"/>
                </a:solidFill>
              </a:rPr>
              <a:t>Revenue</a:t>
            </a:r>
          </a:p>
          <a:p>
            <a:pPr algn="r"/>
            <a:endParaRPr lang="en-US" sz="1900" dirty="0">
              <a:solidFill>
                <a:schemeClr val="tx2"/>
              </a:solidFill>
            </a:endParaRPr>
          </a:p>
          <a:p>
            <a:pPr algn="r"/>
            <a:r>
              <a:rPr lang="en-US" sz="1900" dirty="0">
                <a:solidFill>
                  <a:schemeClr val="tx2"/>
                </a:solidFill>
              </a:rPr>
              <a:t>Budget</a:t>
            </a:r>
          </a:p>
          <a:p>
            <a:pPr algn="r"/>
            <a:endParaRPr lang="en-US" sz="1900" dirty="0">
              <a:solidFill>
                <a:schemeClr val="tx2"/>
              </a:solidFill>
            </a:endParaRPr>
          </a:p>
          <a:p>
            <a:pPr algn="r"/>
            <a:r>
              <a:rPr lang="en-US" sz="1900" dirty="0">
                <a:solidFill>
                  <a:schemeClr val="tx2"/>
                </a:solidFill>
              </a:rPr>
              <a:t>Release order</a:t>
            </a:r>
          </a:p>
          <a:p>
            <a:pPr algn="r"/>
            <a:endParaRPr lang="en-US" sz="1900" dirty="0">
              <a:solidFill>
                <a:schemeClr val="tx2"/>
              </a:solidFill>
            </a:endParaRPr>
          </a:p>
          <a:p>
            <a:pPr algn="r"/>
            <a:r>
              <a:rPr lang="en-US" sz="1900" dirty="0">
                <a:solidFill>
                  <a:schemeClr val="tx2"/>
                </a:solidFill>
              </a:rPr>
              <a:t>Running time</a:t>
            </a:r>
          </a:p>
          <a:p>
            <a:pPr algn="r"/>
            <a:endParaRPr lang="en-US" sz="1900" dirty="0">
              <a:solidFill>
                <a:schemeClr val="tx2"/>
              </a:solidFill>
            </a:endParaRPr>
          </a:p>
          <a:p>
            <a:pPr algn="r"/>
            <a:r>
              <a:rPr lang="en-US" sz="1900" dirty="0">
                <a:solidFill>
                  <a:schemeClr val="tx2"/>
                </a:solidFill>
              </a:rPr>
              <a:t>Star Count ^2</a:t>
            </a:r>
          </a:p>
          <a:p>
            <a:pPr algn="r"/>
            <a:endParaRPr lang="en-US" sz="1900" dirty="0">
              <a:solidFill>
                <a:schemeClr val="tx2"/>
              </a:solidFill>
            </a:endParaRPr>
          </a:p>
          <a:p>
            <a:pPr algn="r"/>
            <a:r>
              <a:rPr lang="en-US" sz="1900" dirty="0">
                <a:solidFill>
                  <a:schemeClr val="tx2"/>
                </a:solidFill>
              </a:rPr>
              <a:t>February</a:t>
            </a:r>
          </a:p>
          <a:p>
            <a:pPr algn="r"/>
            <a:r>
              <a:rPr lang="en-US" sz="1900" dirty="0">
                <a:solidFill>
                  <a:schemeClr val="tx2"/>
                </a:solidFill>
              </a:rPr>
              <a:t>  </a:t>
            </a:r>
          </a:p>
          <a:p>
            <a:pPr algn="r"/>
            <a:r>
              <a:rPr lang="en-US" sz="1900" dirty="0">
                <a:solidFill>
                  <a:schemeClr val="tx2"/>
                </a:solidFill>
              </a:rPr>
              <a:t>Action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B058D9-E86F-DE4E-9A76-BCA3986C2E84}"/>
              </a:ext>
            </a:extLst>
          </p:cNvPr>
          <p:cNvSpPr txBox="1"/>
          <p:nvPr/>
        </p:nvSpPr>
        <p:spPr>
          <a:xfrm>
            <a:off x="3637034" y="1413063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Correlation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CBB5E13-AD80-A44A-B418-A29D3DED7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340" y="1919555"/>
            <a:ext cx="4167418" cy="471217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Used domain knowledge and experimentation to engineer and select features with best correlation with revenue</a:t>
            </a:r>
          </a:p>
          <a:p>
            <a:endParaRPr lang="en-US" dirty="0"/>
          </a:p>
          <a:p>
            <a:pPr lvl="1"/>
            <a:r>
              <a:rPr lang="en-US" dirty="0"/>
              <a:t>A/B tested many combos using R^2 to judge result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Data set too small to benefit from regularization and/or widespread polynomial feature adoption </a:t>
            </a:r>
          </a:p>
          <a:p>
            <a:endParaRPr lang="en-US" dirty="0"/>
          </a:p>
          <a:p>
            <a:r>
              <a:rPr lang="en-US" dirty="0"/>
              <a:t>Not pictured: many, many features that were left on the cutting room floor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B2A5170-B3BA-334F-98A1-0D7AE6CF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factors influencing revenue</a:t>
            </a:r>
          </a:p>
        </p:txBody>
      </p:sp>
    </p:spTree>
    <p:extLst>
      <p:ext uri="{BB962C8B-B14F-4D97-AF65-F5344CB8AC3E}">
        <p14:creationId xmlns:p14="http://schemas.microsoft.com/office/powerpoint/2010/main" val="647652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B7EDF-3A84-0C46-8234-F5F129E6851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790134908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511</Words>
  <Application>Microsoft Macintosh PowerPoint</Application>
  <PresentationFormat>Widescreen</PresentationFormat>
  <Paragraphs>131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Franklin Gothic Book</vt:lpstr>
      <vt:lpstr>Wingdings</vt:lpstr>
      <vt:lpstr>Crop</vt:lpstr>
      <vt:lpstr>Chinese box office analysis</vt:lpstr>
      <vt:lpstr>What drives second largest box office in the world?</vt:lpstr>
      <vt:lpstr>Methodology</vt:lpstr>
      <vt:lpstr>Methodology</vt:lpstr>
      <vt:lpstr>Methodology</vt:lpstr>
      <vt:lpstr>Target variable: box office revenue</vt:lpstr>
      <vt:lpstr>A model within a model…</vt:lpstr>
      <vt:lpstr>Key factors influencing revenue</vt:lpstr>
      <vt:lpstr>RESULTS</vt:lpstr>
      <vt:lpstr>Revenue Predictions</vt:lpstr>
      <vt:lpstr>Strategic insights</vt:lpstr>
      <vt:lpstr>CONCLUSION</vt:lpstr>
      <vt:lpstr>Conclusion</vt:lpstr>
      <vt:lpstr>Next steps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Chinese box office analysis</dc:title>
  <dc:creator>Shehzad Qazi</dc:creator>
  <cp:lastModifiedBy>Shehzad Qazi</cp:lastModifiedBy>
  <cp:revision>22</cp:revision>
  <cp:lastPrinted>2020-07-17T18:26:35Z</cp:lastPrinted>
  <dcterms:created xsi:type="dcterms:W3CDTF">2020-07-17T15:41:16Z</dcterms:created>
  <dcterms:modified xsi:type="dcterms:W3CDTF">2020-07-17T19:52:24Z</dcterms:modified>
</cp:coreProperties>
</file>